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84" r:id="rId2"/>
    <p:sldId id="288" r:id="rId3"/>
    <p:sldId id="305" r:id="rId4"/>
    <p:sldId id="297" r:id="rId5"/>
    <p:sldId id="298" r:id="rId6"/>
    <p:sldId id="303" r:id="rId7"/>
    <p:sldId id="300" r:id="rId8"/>
    <p:sldId id="301" r:id="rId9"/>
    <p:sldId id="302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7" clrIdx="1">
    <p:extLst/>
  </p:cmAuthor>
  <p:cmAuthor id="3" name="Tadek Zawistowski" initials="TZ" lastIdx="4" clrIdx="2"/>
  <p:cmAuthor id="4" name="Elredor w" initials="Ew" lastIdx="5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61" autoAdjust="0"/>
    <p:restoredTop sz="78580" autoAdjust="0"/>
  </p:normalViewPr>
  <p:slideViewPr>
    <p:cSldViewPr>
      <p:cViewPr varScale="1">
        <p:scale>
          <a:sx n="81" d="100"/>
          <a:sy n="81" d="100"/>
        </p:scale>
        <p:origin x="90" y="76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-35112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Etos służby publicznej</a:t>
            </a:r>
            <a:br>
              <a:rPr lang="pl-PL" dirty="0"/>
            </a:br>
            <a:r>
              <a:rPr lang="pl-PL" dirty="0"/>
              <a:t>Służebna rola administracji</a:t>
            </a:r>
            <a:br>
              <a:rPr lang="pl-PL" dirty="0"/>
            </a:br>
            <a:r>
              <a:rPr lang="pl-PL" dirty="0"/>
              <a:t>Wizerunek służby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Etos służby cywilnej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9679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/>
              <a:t>Styl życia oparty na zasadach etycznych oraz sposobie postępowania, które tworzą system obyczajów i dobrych zachowań, kreujących dobre postawy </a:t>
            </a:r>
            <a:br>
              <a:rPr lang="pl-PL" sz="3200" dirty="0"/>
            </a:br>
            <a:endParaRPr lang="pl-PL" sz="3200" dirty="0"/>
          </a:p>
          <a:p>
            <a:pPr marL="0" indent="0" algn="ctr">
              <a:buNone/>
            </a:pPr>
            <a:endParaRPr lang="pl-PL" sz="3200" dirty="0"/>
          </a:p>
          <a:p>
            <a:pPr lvl="0"/>
            <a:endParaRPr lang="pl-PL" sz="3200" dirty="0"/>
          </a:p>
          <a:p>
            <a:pPr marL="0" lvl="0" indent="0" algn="ctr">
              <a:buNone/>
            </a:pPr>
            <a:r>
              <a:rPr lang="pl-PL" sz="2400" dirty="0"/>
              <a:t>Zbiór wzorców zachowań w służbie publicznej, </a:t>
            </a:r>
            <a:br>
              <a:rPr lang="pl-PL" sz="2400" dirty="0"/>
            </a:br>
            <a:r>
              <a:rPr lang="pl-PL" sz="2400" dirty="0"/>
              <a:t>w pracy (w urzędzie)</a:t>
            </a:r>
          </a:p>
          <a:p>
            <a:pPr marL="0" indent="0">
              <a:buNone/>
            </a:pPr>
            <a:endParaRPr lang="pl-PL" sz="2600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grpSp>
        <p:nvGrpSpPr>
          <p:cNvPr id="5" name="Grupa 4" title="Strzałka w dół"/>
          <p:cNvGrpSpPr/>
          <p:nvPr/>
        </p:nvGrpSpPr>
        <p:grpSpPr>
          <a:xfrm>
            <a:off x="3794470" y="3859905"/>
            <a:ext cx="1555060" cy="1080120"/>
            <a:chOff x="3039266" y="1475"/>
            <a:chExt cx="1843092" cy="1843092"/>
          </a:xfrm>
        </p:grpSpPr>
        <p:sp>
          <p:nvSpPr>
            <p:cNvPr id="6" name="Strzałka w dół 5"/>
            <p:cNvSpPr/>
            <p:nvPr/>
          </p:nvSpPr>
          <p:spPr>
            <a:xfrm>
              <a:off x="3039266" y="1475"/>
              <a:ext cx="1843092" cy="1843092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trzałka w dół 4"/>
            <p:cNvSpPr/>
            <p:nvPr/>
          </p:nvSpPr>
          <p:spPr>
            <a:xfrm>
              <a:off x="3500039" y="1475"/>
              <a:ext cx="921546" cy="15205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912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6" y="548680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Elementy etosu służby cywilnej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17008356-CB35-48EE-A771-D461616A7BD0}"/>
              </a:ext>
            </a:extLst>
          </p:cNvPr>
          <p:cNvSpPr/>
          <p:nvPr/>
        </p:nvSpPr>
        <p:spPr>
          <a:xfrm>
            <a:off x="597876" y="1167705"/>
            <a:ext cx="79345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służebność</a:t>
            </a:r>
            <a:r>
              <a:rPr lang="pl-PL" sz="2400" dirty="0"/>
              <a:t> wobec obywateli i państwa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rzetelność</a:t>
            </a:r>
            <a:r>
              <a:rPr lang="pl-PL" sz="2400" dirty="0"/>
              <a:t>, sumienność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aktywne</a:t>
            </a:r>
            <a:r>
              <a:rPr lang="pl-PL" sz="2400" dirty="0"/>
              <a:t> realizowanie obowiązków, z najlepszą wolą i w interesie społecznym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twórcze</a:t>
            </a:r>
            <a:r>
              <a:rPr lang="pl-PL" sz="2400" dirty="0"/>
              <a:t> podejmowanie zadań, nieograniczające się jedynie do przestrzegania przepisów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poszanowanie</a:t>
            </a:r>
            <a:r>
              <a:rPr lang="pl-PL" sz="2400" dirty="0"/>
              <a:t> </a:t>
            </a:r>
            <a:r>
              <a:rPr lang="pl-PL" sz="2400" b="1" dirty="0"/>
              <a:t>godności</a:t>
            </a:r>
            <a:r>
              <a:rPr lang="pl-PL" sz="2400" dirty="0"/>
              <a:t> klientów urzędu podwładnych, współpracowników i przełożonych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profesjonalizm</a:t>
            </a:r>
            <a:endParaRPr lang="pl-PL" sz="24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neutralność polityczna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986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4362" y="592495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cywilnej: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23528" y="1336982"/>
            <a:ext cx="4176464" cy="49717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>godnego zachowania</a:t>
            </a:r>
          </a:p>
          <a:p>
            <a:pPr marL="0" indent="0">
              <a:buNone/>
            </a:pPr>
            <a:endParaRPr lang="pl-PL" sz="2000" dirty="0"/>
          </a:p>
          <a:p>
            <a:r>
              <a:rPr lang="pl-PL" sz="2400" b="1" dirty="0"/>
              <a:t>poszanowanie</a:t>
            </a:r>
            <a:r>
              <a:rPr lang="pl-PL" sz="2400" dirty="0"/>
              <a:t> godności podwładnych, kolegów i przełożonych</a:t>
            </a:r>
          </a:p>
          <a:p>
            <a:r>
              <a:rPr lang="pl-PL" sz="2400" b="1" dirty="0"/>
              <a:t>zapobieganie</a:t>
            </a:r>
            <a:r>
              <a:rPr lang="pl-PL" sz="2400" dirty="0"/>
              <a:t> powstawaniu konfliktów w pracy</a:t>
            </a:r>
          </a:p>
          <a:p>
            <a:r>
              <a:rPr lang="pl-PL" sz="2400" b="1" dirty="0"/>
              <a:t>unikanie</a:t>
            </a:r>
            <a:r>
              <a:rPr lang="pl-PL" sz="2400" dirty="0"/>
              <a:t> niepożądanych zachowań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716016" y="1412776"/>
            <a:ext cx="4104456" cy="504056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500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  <a:t>służby publicznej </a:t>
            </a: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r>
              <a:rPr lang="pl-PL" sz="3400" b="1" dirty="0"/>
              <a:t>służebny charakter </a:t>
            </a:r>
            <a:r>
              <a:rPr lang="pl-PL" sz="3400" dirty="0"/>
              <a:t>pracy wobec obywateli</a:t>
            </a:r>
          </a:p>
          <a:p>
            <a:r>
              <a:rPr lang="pl-PL" sz="3400" b="1" dirty="0"/>
              <a:t>służba</a:t>
            </a:r>
            <a:r>
              <a:rPr lang="pl-PL" sz="3400" dirty="0"/>
              <a:t> państwu</a:t>
            </a:r>
          </a:p>
          <a:p>
            <a:r>
              <a:rPr lang="pl-PL" sz="3400" b="1" dirty="0"/>
              <a:t>współtworzenie</a:t>
            </a:r>
            <a:r>
              <a:rPr lang="pl-PL" sz="3400" dirty="0"/>
              <a:t> wizerunku służby cywilnej</a:t>
            </a:r>
          </a:p>
          <a:p>
            <a:r>
              <a:rPr lang="pl-PL" sz="3400" b="1" dirty="0"/>
              <a:t>działanie dla dobra</a:t>
            </a:r>
            <a:r>
              <a:rPr lang="pl-PL" sz="3400" dirty="0"/>
              <a:t> wspólnego obywateli</a:t>
            </a:r>
          </a:p>
          <a:p>
            <a:r>
              <a:rPr lang="pl-PL" sz="3400" b="1" dirty="0"/>
              <a:t>nieuchylanie się </a:t>
            </a:r>
            <a:r>
              <a:rPr lang="pl-PL" sz="3400" dirty="0"/>
              <a:t>od podejmowania trudnych decyzji oraz odpowiedzialności</a:t>
            </a:r>
          </a:p>
        </p:txBody>
      </p:sp>
    </p:spTree>
    <p:extLst>
      <p:ext uri="{BB962C8B-B14F-4D97-AF65-F5344CB8AC3E}">
        <p14:creationId xmlns:p14="http://schemas.microsoft.com/office/powerpoint/2010/main" val="62194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krąglony prostokąt 5"/>
          <p:cNvSpPr/>
          <p:nvPr/>
        </p:nvSpPr>
        <p:spPr>
          <a:xfrm>
            <a:off x="1299350" y="5013176"/>
            <a:ext cx="61206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SŁUŻBA CYWILNA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wykonywanie zadań państwa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w urzędach administracji rządowej </a:t>
            </a:r>
          </a:p>
        </p:txBody>
      </p:sp>
      <p:sp>
        <p:nvSpPr>
          <p:cNvPr id="11" name="Prążkowana strzałka w prawo 10"/>
          <p:cNvSpPr/>
          <p:nvPr/>
        </p:nvSpPr>
        <p:spPr>
          <a:xfrm rot="16200000">
            <a:off x="1179635" y="3645028"/>
            <a:ext cx="1728192" cy="1296145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służba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2872970" y="4077072"/>
            <a:ext cx="3080863" cy="10728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Rząd, administracja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wykonawcy</a:t>
            </a:r>
          </a:p>
        </p:txBody>
      </p:sp>
      <p:sp>
        <p:nvSpPr>
          <p:cNvPr id="12" name="Prążkowana strzałka w prawo 11"/>
          <p:cNvSpPr/>
          <p:nvPr/>
        </p:nvSpPr>
        <p:spPr>
          <a:xfrm rot="16200000">
            <a:off x="5817559" y="3637743"/>
            <a:ext cx="1728192" cy="1296145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służba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72412"/>
            <a:ext cx="7934563" cy="758984"/>
          </a:xfrm>
        </p:spPr>
        <p:txBody>
          <a:bodyPr/>
          <a:lstStyle/>
          <a:p>
            <a:r>
              <a:rPr lang="pl-PL" dirty="0"/>
              <a:t>Szczególna rola służby cywilnej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906432" y="1468105"/>
            <a:ext cx="7056784" cy="5927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NARÓD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2915814" y="2492896"/>
            <a:ext cx="3038019" cy="11521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Prezydent, Sejm, Senat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reprezentanci narodu</a:t>
            </a:r>
          </a:p>
        </p:txBody>
      </p:sp>
    </p:spTree>
    <p:extLst>
      <p:ext uri="{BB962C8B-B14F-4D97-AF65-F5344CB8AC3E}">
        <p14:creationId xmlns:p14="http://schemas.microsoft.com/office/powerpoint/2010/main" val="151788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5" y="709074"/>
            <a:ext cx="7934563" cy="758984"/>
          </a:xfrm>
        </p:spPr>
        <p:txBody>
          <a:bodyPr/>
          <a:lstStyle/>
          <a:p>
            <a:r>
              <a:rPr lang="pl-PL" dirty="0" smtClean="0"/>
              <a:t>Członek korpusu służby cywilnej</a:t>
            </a:r>
            <a:endParaRPr lang="pl-PL" dirty="0"/>
          </a:p>
        </p:txBody>
      </p:sp>
      <p:sp>
        <p:nvSpPr>
          <p:cNvPr id="3" name="Zaokrąglony prostokąt 2"/>
          <p:cNvSpPr/>
          <p:nvPr/>
        </p:nvSpPr>
        <p:spPr>
          <a:xfrm>
            <a:off x="1547664" y="3140968"/>
            <a:ext cx="61206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KORPUS</a:t>
            </a:r>
            <a:endParaRPr lang="pl-PL" b="1" dirty="0">
              <a:solidFill>
                <a:schemeClr val="tx1"/>
              </a:solidFill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SŁUŻBY CYWILNEJ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1079612" y="5589240"/>
            <a:ext cx="7056784" cy="5927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11521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Prezes Rady Ministrów</a:t>
            </a:r>
            <a:endParaRPr lang="pl-PL" dirty="0">
              <a:solidFill>
                <a:schemeClr val="tx1"/>
              </a:solidFill>
            </a:endParaRPr>
          </a:p>
          <a:p>
            <a:pPr algn="ctr"/>
            <a:r>
              <a:rPr lang="pl-PL" dirty="0">
                <a:solidFill>
                  <a:schemeClr val="tx1"/>
                </a:solidFill>
              </a:rPr>
              <a:t>zwierzchnikiem korpusu służby cywilnej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Strzałka w dół 5" title="Strzałka w dół"/>
          <p:cNvSpPr/>
          <p:nvPr/>
        </p:nvSpPr>
        <p:spPr>
          <a:xfrm>
            <a:off x="4067944" y="2596738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 w dół 6"/>
          <p:cNvSpPr/>
          <p:nvPr/>
        </p:nvSpPr>
        <p:spPr>
          <a:xfrm>
            <a:off x="2771800" y="4653136"/>
            <a:ext cx="3816424" cy="86409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realizacja celów publicznych</a:t>
            </a:r>
          </a:p>
        </p:txBody>
      </p:sp>
    </p:spTree>
    <p:extLst>
      <p:ext uri="{BB962C8B-B14F-4D97-AF65-F5344CB8AC3E}">
        <p14:creationId xmlns:p14="http://schemas.microsoft.com/office/powerpoint/2010/main" val="2672512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Środki publiczne 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7092281" y="3145139"/>
            <a:ext cx="16201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URZĄD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467545" y="2276872"/>
            <a:ext cx="1745136" cy="29564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</p:txBody>
      </p:sp>
      <p:sp>
        <p:nvSpPr>
          <p:cNvPr id="5" name="Owal 4"/>
          <p:cNvSpPr/>
          <p:nvPr/>
        </p:nvSpPr>
        <p:spPr>
          <a:xfrm>
            <a:off x="3203848" y="2276872"/>
            <a:ext cx="3088705" cy="29564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Budżet państwa</a:t>
            </a:r>
          </a:p>
        </p:txBody>
      </p:sp>
      <p:sp>
        <p:nvSpPr>
          <p:cNvPr id="6" name="Strzałka w dół 5" title="Strzałka w prawo"/>
          <p:cNvSpPr/>
          <p:nvPr/>
        </p:nvSpPr>
        <p:spPr>
          <a:xfrm rot="16200000">
            <a:off x="2230015" y="3627522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dół 7" title="Strzałka w prawo"/>
          <p:cNvSpPr/>
          <p:nvPr/>
        </p:nvSpPr>
        <p:spPr>
          <a:xfrm rot="16200000">
            <a:off x="6151433" y="3627521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Wygięta strzałka 9" title="Strzałka symbolizująca sprzężenie zwrotne"/>
          <p:cNvSpPr/>
          <p:nvPr/>
        </p:nvSpPr>
        <p:spPr>
          <a:xfrm flipH="1">
            <a:off x="1524978" y="1185156"/>
            <a:ext cx="6575413" cy="151216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Wygięta strzałka 10" title="Strzałka symbolizująca sprzężenie zwrotne"/>
          <p:cNvSpPr/>
          <p:nvPr/>
        </p:nvSpPr>
        <p:spPr>
          <a:xfrm flipH="1" flipV="1">
            <a:off x="1524977" y="4739473"/>
            <a:ext cx="6575413" cy="158561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11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Wizerunek służby cywilnej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755576" y="2348880"/>
            <a:ext cx="1656184" cy="2304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SŁUŻBA CYWILNA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6732240" y="1268760"/>
            <a:ext cx="2016224" cy="48245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  <a:p>
            <a:pPr algn="ctr"/>
            <a:endParaRPr lang="pl-PL" b="1" dirty="0">
              <a:solidFill>
                <a:schemeClr val="tx1"/>
              </a:solidFill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PODMIOTY GOSPODARCZE</a:t>
            </a:r>
          </a:p>
        </p:txBody>
      </p:sp>
      <p:sp>
        <p:nvSpPr>
          <p:cNvPr id="5" name="Prążkowana strzałka w prawo 4"/>
          <p:cNvSpPr/>
          <p:nvPr/>
        </p:nvSpPr>
        <p:spPr>
          <a:xfrm>
            <a:off x="2555776" y="2348880"/>
            <a:ext cx="3312368" cy="2304256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POZYTYWNY WIZERUNEK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PROFESJONALNEJ SŁUŻBY </a:t>
            </a:r>
          </a:p>
        </p:txBody>
      </p:sp>
      <p:sp>
        <p:nvSpPr>
          <p:cNvPr id="6" name="Strzałka w lewo 5"/>
          <p:cNvSpPr/>
          <p:nvPr/>
        </p:nvSpPr>
        <p:spPr>
          <a:xfrm>
            <a:off x="2699792" y="1124744"/>
            <a:ext cx="3600400" cy="1224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ZAUFANIE</a:t>
            </a:r>
          </a:p>
        </p:txBody>
      </p:sp>
      <p:sp>
        <p:nvSpPr>
          <p:cNvPr id="7" name="Strzałka w lewo 6"/>
          <p:cNvSpPr/>
          <p:nvPr/>
        </p:nvSpPr>
        <p:spPr>
          <a:xfrm>
            <a:off x="2684426" y="4653136"/>
            <a:ext cx="3600400" cy="1224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POZYTYWNE OPINIE</a:t>
            </a:r>
          </a:p>
        </p:txBody>
      </p:sp>
    </p:spTree>
    <p:extLst>
      <p:ext uri="{BB962C8B-B14F-4D97-AF65-F5344CB8AC3E}">
        <p14:creationId xmlns:p14="http://schemas.microsoft.com/office/powerpoint/2010/main" val="49464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 zasad </a:t>
            </a:r>
            <a:r>
              <a:rPr lang="pl-PL" dirty="0" smtClean="0"/>
              <a:t>służby </a:t>
            </a:r>
            <a:r>
              <a:rPr lang="pl-PL" dirty="0"/>
              <a:t>cywilnej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1403648" y="5445224"/>
            <a:ext cx="6408711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dirty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 </a:t>
            </a:r>
            <a:r>
              <a:rPr lang="pl-PL" dirty="0">
                <a:solidFill>
                  <a:srgbClr val="000000"/>
                </a:solidFill>
                <a:latin typeface="MS Mincho" charset="-128"/>
                <a:cs typeface="MS Mincho" charset="-128"/>
              </a:rPr>
              <a:t> </a:t>
            </a:r>
            <a:r>
              <a:rPr lang="pl-PL" dirty="0"/>
              <a:t> </a:t>
            </a:r>
            <a:r>
              <a:rPr lang="pl-PL" dirty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Poprzez swoją postawę dba o wizerunek służby cywilnej</a:t>
            </a:r>
            <a:endParaRPr lang="pl-PL" dirty="0"/>
          </a:p>
        </p:txBody>
      </p:sp>
      <p:sp>
        <p:nvSpPr>
          <p:cNvPr id="7" name="Prążkowana strzałka w prawo 6" title="Strzałka w dół"/>
          <p:cNvSpPr/>
          <p:nvPr/>
        </p:nvSpPr>
        <p:spPr>
          <a:xfrm rot="5400000">
            <a:off x="3375593" y="2908394"/>
            <a:ext cx="2608838" cy="2320806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Zaokrąglony prostokąt 5"/>
          <p:cNvSpPr/>
          <p:nvPr/>
        </p:nvSpPr>
        <p:spPr>
          <a:xfrm>
            <a:off x="2656946" y="1607790"/>
            <a:ext cx="381642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służby cywilnej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1241469" y="3358391"/>
            <a:ext cx="6675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profesjonalizmu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89417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496</TotalTime>
  <Words>236</Words>
  <Application>Microsoft Office PowerPoint</Application>
  <PresentationFormat>Pokaz na ekranie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MS Mincho</vt:lpstr>
      <vt:lpstr>Times</vt:lpstr>
      <vt:lpstr>Wingdings</vt:lpstr>
      <vt:lpstr>Motyw pakietu Office</vt:lpstr>
      <vt:lpstr>Etos służby publicznej Służebna rola administracji Wizerunek służby</vt:lpstr>
      <vt:lpstr>Etos służby cywilnej</vt:lpstr>
      <vt:lpstr>Elementy etosu służby cywilnej</vt:lpstr>
      <vt:lpstr>Z zasad etyki korpusu służby cywilnej:</vt:lpstr>
      <vt:lpstr>Szczególna rola służby cywilnej</vt:lpstr>
      <vt:lpstr>Członek korpusu służby cywilnej</vt:lpstr>
      <vt:lpstr>Środki publiczne </vt:lpstr>
      <vt:lpstr>Wizerunek służby cywilnej</vt:lpstr>
      <vt:lpstr>Z zasad służby cywilnej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78</cp:revision>
  <dcterms:created xsi:type="dcterms:W3CDTF">2017-10-06T08:02:32Z</dcterms:created>
  <dcterms:modified xsi:type="dcterms:W3CDTF">2023-07-19T11:38:40Z</dcterms:modified>
</cp:coreProperties>
</file>